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notesMasterIdLst>
    <p:notesMasterId r:id="rId35"/>
  </p:notesMasterIdLst>
  <p:handoutMasterIdLst>
    <p:handoutMasterId r:id="rId36"/>
  </p:handoutMasterIdLst>
  <p:sldIdLst>
    <p:sldId id="281" r:id="rId2"/>
    <p:sldId id="257" r:id="rId3"/>
    <p:sldId id="260" r:id="rId4"/>
    <p:sldId id="261" r:id="rId5"/>
    <p:sldId id="282" r:id="rId6"/>
    <p:sldId id="283" r:id="rId7"/>
    <p:sldId id="263" r:id="rId8"/>
    <p:sldId id="273" r:id="rId9"/>
    <p:sldId id="274" r:id="rId10"/>
    <p:sldId id="275" r:id="rId11"/>
    <p:sldId id="276" r:id="rId12"/>
    <p:sldId id="277" r:id="rId13"/>
    <p:sldId id="278" r:id="rId14"/>
    <p:sldId id="284" r:id="rId15"/>
    <p:sldId id="265" r:id="rId16"/>
    <p:sldId id="302" r:id="rId17"/>
    <p:sldId id="285" r:id="rId18"/>
    <p:sldId id="303" r:id="rId19"/>
    <p:sldId id="287" r:id="rId20"/>
    <p:sldId id="286" r:id="rId21"/>
    <p:sldId id="292" r:id="rId22"/>
    <p:sldId id="288" r:id="rId23"/>
    <p:sldId id="289" r:id="rId24"/>
    <p:sldId id="290" r:id="rId25"/>
    <p:sldId id="293" r:id="rId26"/>
    <p:sldId id="291" r:id="rId27"/>
    <p:sldId id="296" r:id="rId28"/>
    <p:sldId id="266" r:id="rId29"/>
    <p:sldId id="295" r:id="rId30"/>
    <p:sldId id="300" r:id="rId31"/>
    <p:sldId id="298" r:id="rId32"/>
    <p:sldId id="299" r:id="rId33"/>
    <p:sldId id="280" r:id="rId34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5050"/>
    <a:srgbClr val="A81E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766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6CA6A-3318-4074-AA0C-783917A93235}" type="datetimeFigureOut">
              <a:rPr lang="it-IT" smtClean="0"/>
              <a:pPr/>
              <a:t>26/01/2018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A77B-93A3-49F1-ADCA-CB51C7A6310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61042B1-603C-445F-A334-90895096F1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427E8-1F79-42B3-9E09-6AD8441588E5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63C33-5D7D-4895-8D02-88777193C182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Risultati immagini per RIVIERA DEL BRENTA"/>
          <p:cNvPicPr>
            <a:picLocks noChangeAspect="1" noChangeArrowheads="1"/>
          </p:cNvPicPr>
          <p:nvPr/>
        </p:nvPicPr>
        <p:blipFill>
          <a:blip r:embed="rId3" cstate="print"/>
          <a:srcRect l="8777" t="-2170" r="10596" b="18301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4932363"/>
            <a:ext cx="9129713" cy="1936750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Programma straordinario di intervento </a:t>
            </a:r>
            <a:b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per la riqualificazione urbana </a:t>
            </a:r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e </a:t>
            </a: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sicurezza delle periferie: </a:t>
            </a:r>
          </a:p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Progetto </a:t>
            </a:r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RE.MO.VE</a:t>
            </a: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.</a:t>
            </a:r>
            <a:b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Città Metropolitana di Venezia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" t="10471" r="27" b="6178"/>
          <a:stretch>
            <a:fillRect/>
          </a:stretch>
        </p:blipFill>
        <p:spPr bwMode="auto">
          <a:xfrm>
            <a:off x="0" y="0"/>
            <a:ext cx="5295900" cy="1944688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321035"/>
            <a:ext cx="1619672" cy="153696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80728"/>
            <a:ext cx="76114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9540552" y="3573016"/>
            <a:ext cx="122413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FF00"/>
                </a:solidFill>
                <a:latin typeface="Georgia" pitchFamily="18" charset="0"/>
              </a:rPr>
              <a:t>Attuale</a:t>
            </a:r>
            <a:endParaRPr lang="it-IT" sz="2400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502273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996952"/>
            <a:ext cx="6004132" cy="328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Interventi 2,12 e 19: San Donà di Piave - Nuova Porta nord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2" t="10471" r="27" b="6178"/>
          <a:stretch>
            <a:fillRect/>
          </a:stretch>
        </p:blipFill>
        <p:spPr bwMode="auto">
          <a:xfrm>
            <a:off x="2771800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4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6309320"/>
            <a:ext cx="426439" cy="40466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1124744"/>
            <a:ext cx="720080" cy="10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836712"/>
            <a:ext cx="720080" cy="10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07504" y="1124744"/>
            <a:ext cx="226774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Estrangelo Edessa" pitchFamily="66" charset="0"/>
                <a:cs typeface="Estrangelo Edessa" pitchFamily="66" charset="0"/>
              </a:rPr>
              <a:t>1 – Nuova Stazione Ferroviaria</a:t>
            </a:r>
          </a:p>
          <a:p>
            <a:endParaRPr lang="it-IT" sz="2000" dirty="0" smtClean="0">
              <a:latin typeface="Estrangelo Edessa" pitchFamily="66" charset="0"/>
              <a:cs typeface="Estrangelo Edessa" pitchFamily="66" charset="0"/>
            </a:endParaRPr>
          </a:p>
          <a:p>
            <a:r>
              <a:rPr lang="it-IT" sz="2000" dirty="0" smtClean="0">
                <a:latin typeface="Estrangelo Edessa" pitchFamily="66" charset="0"/>
                <a:cs typeface="Estrangelo Edessa" pitchFamily="66" charset="0"/>
              </a:rPr>
              <a:t>2 – Nuova autostazione  ATVO</a:t>
            </a:r>
          </a:p>
          <a:p>
            <a:endParaRPr lang="it-IT" sz="2000" dirty="0" smtClean="0">
              <a:latin typeface="Estrangelo Edessa" pitchFamily="66" charset="0"/>
              <a:cs typeface="Estrangelo Edessa" pitchFamily="66" charset="0"/>
            </a:endParaRPr>
          </a:p>
          <a:p>
            <a:r>
              <a:rPr lang="it-IT" sz="2000" dirty="0" smtClean="0">
                <a:latin typeface="Estrangelo Edessa" pitchFamily="66" charset="0"/>
                <a:cs typeface="Estrangelo Edessa" pitchFamily="66" charset="0"/>
              </a:rPr>
              <a:t>3 – Nuovo Centro Polifunzionale Cantine Dei Talenti</a:t>
            </a:r>
          </a:p>
          <a:p>
            <a:endParaRPr lang="it-IT" sz="2000" dirty="0" smtClean="0">
              <a:latin typeface="Estrangelo Edessa" pitchFamily="66" charset="0"/>
              <a:cs typeface="Estrangelo Edessa" pitchFamily="66" charset="0"/>
            </a:endParaRPr>
          </a:p>
          <a:p>
            <a:r>
              <a:rPr lang="it-IT" sz="2000" dirty="0" smtClean="0">
                <a:latin typeface="Estrangelo Edessa" pitchFamily="66" charset="0"/>
                <a:cs typeface="Estrangelo Edessa" pitchFamily="66" charset="0"/>
              </a:rPr>
              <a:t>4 – Integrazione  Ferro – Gomma</a:t>
            </a:r>
          </a:p>
          <a:p>
            <a:endParaRPr lang="it-IT" sz="2000" dirty="0" smtClean="0">
              <a:latin typeface="Estrangelo Edessa" pitchFamily="66" charset="0"/>
              <a:cs typeface="Estrangelo Edessa" pitchFamily="66" charset="0"/>
            </a:endParaRPr>
          </a:p>
          <a:p>
            <a:r>
              <a:rPr lang="it-IT" sz="2000" dirty="0" smtClean="0">
                <a:latin typeface="Estrangelo Edessa" pitchFamily="66" charset="0"/>
                <a:cs typeface="Estrangelo Edessa" pitchFamily="66" charset="0"/>
              </a:rPr>
              <a:t>5 – Sviluppo area Fieristica</a:t>
            </a:r>
            <a:endParaRPr lang="it-IT" sz="2000" dirty="0">
              <a:latin typeface="Estrangelo Edessa" pitchFamily="66" charset="0"/>
              <a:cs typeface="Estrangelo Edessa" pitchFamily="66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20688"/>
            <a:ext cx="6048672" cy="425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013176"/>
            <a:ext cx="6048672" cy="96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12: San Donà di Piave - Nuova Porta nord obiettivi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" t="10471" r="27" b="6178"/>
          <a:stretch>
            <a:fillRect/>
          </a:stretch>
        </p:blipFill>
        <p:spPr bwMode="auto">
          <a:xfrm>
            <a:off x="2555776" y="6237312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268760"/>
            <a:ext cx="4320480" cy="470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204864"/>
            <a:ext cx="386689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2: San Donà di Piave - Nuova Porta nord - </a:t>
            </a:r>
          </a:p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nuova stazione ferroviaria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" t="10471" r="27" b="6178"/>
          <a:stretch>
            <a:fillRect/>
          </a:stretch>
        </p:blipFill>
        <p:spPr bwMode="auto">
          <a:xfrm>
            <a:off x="2555776" y="6237312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4788024" y="5661248"/>
            <a:ext cx="1656184" cy="607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latin typeface="Georgia" pitchFamily="18" charset="0"/>
              </a:rPr>
              <a:t>Collegamento Autostazione ATVO – Stazione RFI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106738" cy="254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LAV a 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980728"/>
            <a:ext cx="4266696" cy="243897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732240" y="3501008"/>
            <a:ext cx="2160240" cy="2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latin typeface="Georgia" pitchFamily="18" charset="0"/>
              </a:rPr>
              <a:t>Render Autostazione ATVO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57192"/>
            <a:ext cx="9144000" cy="109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LAV B 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2924944"/>
            <a:ext cx="2880320" cy="2192172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19: San Donà di Piave - Nuova Porta nord - </a:t>
            </a:r>
          </a:p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nuova autostazione ATVO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5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Immagine 3"/>
          <p:cNvPicPr>
            <a:picLocks noChangeAspect="1"/>
          </p:cNvPicPr>
          <p:nvPr/>
        </p:nvPicPr>
        <p:blipFill>
          <a:blip r:embed="rId3" cstate="print"/>
          <a:srcRect l="963"/>
          <a:stretch>
            <a:fillRect/>
          </a:stretch>
        </p:blipFill>
        <p:spPr bwMode="auto">
          <a:xfrm>
            <a:off x="5292080" y="3717032"/>
            <a:ext cx="3689796" cy="26333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7" name="Immagin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52736"/>
            <a:ext cx="1915206" cy="12790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8" name="Immagin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052736"/>
            <a:ext cx="1885723" cy="12586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92" name="Immagine 14"/>
          <p:cNvPicPr>
            <a:picLocks noChangeAspect="1"/>
          </p:cNvPicPr>
          <p:nvPr/>
        </p:nvPicPr>
        <p:blipFill>
          <a:blip r:embed="rId6" cstate="print"/>
          <a:srcRect l="20592" t="8424" r="1038" b="8292"/>
          <a:stretch>
            <a:fillRect/>
          </a:stretch>
        </p:blipFill>
        <p:spPr bwMode="auto">
          <a:xfrm>
            <a:off x="395536" y="2492896"/>
            <a:ext cx="4435400" cy="33310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93" name="Rettangolo 16"/>
          <p:cNvSpPr>
            <a:spLocks noChangeArrowheads="1"/>
          </p:cNvSpPr>
          <p:nvPr/>
        </p:nvSpPr>
        <p:spPr bwMode="auto">
          <a:xfrm>
            <a:off x="5508104" y="6381328"/>
            <a:ext cx="918482" cy="1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just"/>
            <a:r>
              <a:rPr lang="it-IT" altLang="it-IT" sz="600" dirty="0">
                <a:latin typeface="Arial" charset="0"/>
                <a:cs typeface="Arial" charset="0"/>
              </a:rPr>
              <a:t>Progetto: piante</a:t>
            </a:r>
          </a:p>
        </p:txBody>
      </p:sp>
      <p:sp>
        <p:nvSpPr>
          <p:cNvPr id="20494" name="Rettangolo 17"/>
          <p:cNvSpPr>
            <a:spLocks noChangeArrowheads="1"/>
          </p:cNvSpPr>
          <p:nvPr/>
        </p:nvSpPr>
        <p:spPr bwMode="auto">
          <a:xfrm>
            <a:off x="5364088" y="3573016"/>
            <a:ext cx="1296081" cy="18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just"/>
            <a:r>
              <a:rPr lang="it-IT" altLang="it-IT" sz="600" dirty="0">
                <a:latin typeface="Arial" charset="0"/>
                <a:cs typeface="Arial" charset="0"/>
              </a:rPr>
              <a:t>Stato di fatto: piante</a:t>
            </a:r>
          </a:p>
        </p:txBody>
      </p:sp>
      <p:sp>
        <p:nvSpPr>
          <p:cNvPr id="20497" name="Rettangolo 20"/>
          <p:cNvSpPr>
            <a:spLocks noChangeArrowheads="1"/>
          </p:cNvSpPr>
          <p:nvPr/>
        </p:nvSpPr>
        <p:spPr bwMode="auto">
          <a:xfrm>
            <a:off x="1547664" y="3645024"/>
            <a:ext cx="1455965" cy="1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just"/>
            <a:r>
              <a:rPr lang="it-IT" altLang="it-IT" sz="600" dirty="0"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20498" name="Rettangolo 21"/>
          <p:cNvSpPr>
            <a:spLocks noChangeArrowheads="1"/>
          </p:cNvSpPr>
          <p:nvPr/>
        </p:nvSpPr>
        <p:spPr bwMode="auto">
          <a:xfrm>
            <a:off x="179512" y="3645024"/>
            <a:ext cx="1290411" cy="1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just"/>
            <a:r>
              <a:rPr lang="it-IT" altLang="it-IT" sz="600" dirty="0"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20499" name="Rettangolo 22"/>
          <p:cNvSpPr>
            <a:spLocks noChangeArrowheads="1"/>
          </p:cNvSpPr>
          <p:nvPr/>
        </p:nvSpPr>
        <p:spPr bwMode="auto">
          <a:xfrm>
            <a:off x="1115616" y="5877272"/>
            <a:ext cx="3240197" cy="2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just"/>
            <a:r>
              <a:rPr lang="it-IT" altLang="it-IT" sz="1200" dirty="0">
                <a:latin typeface="Arial" charset="0"/>
                <a:cs typeface="Arial" charset="0"/>
              </a:rPr>
              <a:t>    </a:t>
            </a:r>
            <a:r>
              <a:rPr lang="it-IT" altLang="it-IT" sz="900" dirty="0" err="1">
                <a:latin typeface="Arial" charset="0"/>
                <a:cs typeface="Arial" charset="0"/>
              </a:rPr>
              <a:t>Planivolumetrico</a:t>
            </a:r>
            <a:r>
              <a:rPr lang="it-IT" altLang="it-IT" sz="900" dirty="0">
                <a:latin typeface="Arial" charset="0"/>
                <a:cs typeface="Arial" charset="0"/>
              </a:rPr>
              <a:t> complessivo di progetto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980728"/>
            <a:ext cx="3672408" cy="255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12: San Donà di Piave - Nuova Porta nord - </a:t>
            </a:r>
          </a:p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la Cantina dei Talenti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78925" cy="460211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3: Portogruaro - riqualificazione stazione RFI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b="47650"/>
          <a:stretch>
            <a:fillRect/>
          </a:stretch>
        </p:blipFill>
        <p:spPr bwMode="auto">
          <a:xfrm>
            <a:off x="611560" y="476672"/>
            <a:ext cx="7920880" cy="58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78925" cy="460211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3: Portogruaro - riqualificazione stazione RFI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6672"/>
            <a:ext cx="8496944" cy="56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20: Portogruaro - riqualificazione e bonifica area “ex perfosfati”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b="49912"/>
          <a:stretch>
            <a:fillRect/>
          </a:stretch>
        </p:blipFill>
        <p:spPr bwMode="auto">
          <a:xfrm>
            <a:off x="683568" y="836712"/>
            <a:ext cx="755332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20: Portogruaro - riqualificazione e bonifica area “ex perfosfati”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50088"/>
          <a:stretch>
            <a:fillRect/>
          </a:stretch>
        </p:blipFill>
        <p:spPr bwMode="auto">
          <a:xfrm>
            <a:off x="683568" y="836712"/>
            <a:ext cx="7553325" cy="53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280920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460211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4: Meolo - riqualificazione stazione RFI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4572000" y="908050"/>
            <a:ext cx="4392613" cy="5040313"/>
          </a:xfrm>
        </p:spPr>
        <p:txBody>
          <a:bodyPr tIns="8255"/>
          <a:lstStyle/>
          <a:p>
            <a:pPr marL="358775" indent="-358775" eaLnBrk="1" hangingPunct="1">
              <a:lnSpc>
                <a:spcPct val="95000"/>
              </a:lnSpc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2000" b="1" dirty="0" smtClean="0">
                <a:latin typeface="Estrangelo Edessa" pitchFamily="66" charset="0"/>
                <a:cs typeface="Estrangelo Edessa" pitchFamily="66" charset="0"/>
              </a:rPr>
              <a:t>Criteri di valutazione </a:t>
            </a:r>
            <a:br>
              <a:rPr lang="it-IT" sz="2000" b="1" dirty="0" smtClean="0">
                <a:latin typeface="Estrangelo Edessa" pitchFamily="66" charset="0"/>
                <a:cs typeface="Estrangelo Edessa" pitchFamily="66" charset="0"/>
              </a:rPr>
            </a:br>
            <a:r>
              <a:rPr lang="it-IT" sz="1400" b="1" dirty="0" smtClean="0">
                <a:latin typeface="Estrangelo Edessa" pitchFamily="66" charset="0"/>
                <a:cs typeface="Estrangelo Edessa" pitchFamily="66" charset="0"/>
              </a:rPr>
              <a:t>(punteggio </a:t>
            </a:r>
            <a:r>
              <a:rPr lang="it-IT" sz="1400" b="1" dirty="0" err="1" smtClean="0">
                <a:latin typeface="Estrangelo Edessa" pitchFamily="66" charset="0"/>
                <a:cs typeface="Estrangelo Edessa" pitchFamily="66" charset="0"/>
              </a:rPr>
              <a:t>max</a:t>
            </a:r>
            <a:r>
              <a:rPr lang="it-IT" sz="1400" b="1" dirty="0" smtClean="0">
                <a:latin typeface="Estrangelo Edessa" pitchFamily="66" charset="0"/>
                <a:cs typeface="Estrangelo Edessa" pitchFamily="66" charset="0"/>
              </a:rPr>
              <a:t> 100</a:t>
            </a: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): </a:t>
            </a:r>
          </a:p>
          <a:p>
            <a:pPr marL="358775" indent="-358775" algn="just" eaLnBrk="1" hangingPunct="1">
              <a:lnSpc>
                <a:spcPct val="95000"/>
              </a:lnSpc>
              <a:buFont typeface="Times New Roman" pitchFamily="18" charset="0"/>
              <a:buAutoNum type="alphaUcParenR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tempestiva esecutività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 degli interventi (fino a 25 punti);</a:t>
            </a:r>
          </a:p>
          <a:p>
            <a:pPr marL="358775" indent="-358775" algn="just" eaLnBrk="1" hangingPunct="1">
              <a:lnSpc>
                <a:spcPct val="95000"/>
              </a:lnSpc>
              <a:buFont typeface="Times New Roman" pitchFamily="18" charset="0"/>
              <a:buAutoNum type="alphaUcParenR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capacità di attivare </a:t>
            </a: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sinergie tra finanziamenti pubblici e privati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, laddove il contributo finanziario di questi ultimi sia pari almeno al 25% (fino a 25 punti);</a:t>
            </a:r>
          </a:p>
          <a:p>
            <a:pPr marL="358775" indent="-358775" algn="just" eaLnBrk="1" hangingPunct="1">
              <a:lnSpc>
                <a:spcPct val="95000"/>
              </a:lnSpc>
              <a:buFont typeface="Times New Roman" pitchFamily="18" charset="0"/>
              <a:buAutoNum type="alphaUcParenR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fattibilità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economica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 e </a:t>
            </a: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finanziaria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 e coerenza interna del progetto (fino a 20 punti);</a:t>
            </a:r>
          </a:p>
          <a:p>
            <a:pPr marL="358775" indent="-358775" algn="just" eaLnBrk="1" hangingPunct="1">
              <a:lnSpc>
                <a:spcPct val="95000"/>
              </a:lnSpc>
              <a:buFont typeface="Times New Roman" pitchFamily="18" charset="0"/>
              <a:buAutoNum type="alphaUcParenR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qualità e </a:t>
            </a:r>
            <a:r>
              <a:rPr lang="it-IT" sz="1600" b="1" dirty="0" err="1" smtClean="0">
                <a:latin typeface="Estrangelo Edessa" pitchFamily="66" charset="0"/>
                <a:cs typeface="Estrangelo Edessa" pitchFamily="66" charset="0"/>
              </a:rPr>
              <a:t>innovatività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 del progetto (fino a 20 punti);</a:t>
            </a:r>
          </a:p>
          <a:p>
            <a:pPr marL="358775" indent="-358775" algn="just" eaLnBrk="1" hangingPunct="1">
              <a:lnSpc>
                <a:spcPct val="95000"/>
              </a:lnSpc>
              <a:buFont typeface="Times New Roman" pitchFamily="18" charset="0"/>
              <a:buAutoNum type="alphaUcParenR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capacità di innescare un processo di </a:t>
            </a: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rivitalizzazione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economica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, </a:t>
            </a: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sociale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 e </a:t>
            </a:r>
            <a:r>
              <a:rPr lang="it-IT" sz="1600" b="1" dirty="0" smtClean="0">
                <a:latin typeface="Estrangelo Edessa" pitchFamily="66" charset="0"/>
                <a:cs typeface="Estrangelo Edessa" pitchFamily="66" charset="0"/>
              </a:rPr>
              <a:t>culturale</a:t>
            </a:r>
            <a:r>
              <a:rPr lang="it-IT" sz="1600" dirty="0" smtClean="0">
                <a:latin typeface="Estrangelo Edessa" pitchFamily="66" charset="0"/>
                <a:cs typeface="Estrangelo Edessa" pitchFamily="66" charset="0"/>
              </a:rPr>
              <a:t> (fino a 10 punti).</a:t>
            </a:r>
          </a:p>
          <a:p>
            <a:pPr marL="358775" indent="-358775" algn="just" eaLnBrk="1" hangingPunct="1">
              <a:lnSpc>
                <a:spcPct val="95000"/>
              </a:lnSpc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1600" dirty="0" smtClean="0">
                <a:latin typeface="Georgia" pitchFamily="18" charset="0"/>
              </a:rPr>
              <a:t>	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375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Il bando</a:t>
            </a:r>
          </a:p>
        </p:txBody>
      </p:sp>
      <p:sp>
        <p:nvSpPr>
          <p:cNvPr id="2" name="Rettangolo 1"/>
          <p:cNvSpPr/>
          <p:nvPr/>
        </p:nvSpPr>
        <p:spPr>
          <a:xfrm>
            <a:off x="107950" y="836613"/>
            <a:ext cx="4392613" cy="30900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indent="-358775" hangingPunct="1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/>
            </a:pPr>
            <a:r>
              <a:rPr lang="it-IT" sz="2000" b="1" dirty="0">
                <a:latin typeface="Estrangelo Edessa" pitchFamily="66" charset="0"/>
                <a:cs typeface="Estrangelo Edessa" pitchFamily="66" charset="0"/>
              </a:rPr>
              <a:t>Vincoli</a:t>
            </a:r>
            <a:r>
              <a:rPr lang="it-IT" sz="2000" b="1" dirty="0" smtClean="0">
                <a:latin typeface="Estrangelo Edessa" pitchFamily="66" charset="0"/>
                <a:cs typeface="Estrangelo Edessa" pitchFamily="66" charset="0"/>
              </a:rPr>
              <a:t>:</a:t>
            </a:r>
          </a:p>
          <a:p>
            <a:pPr marL="358775" indent="-358775" hangingPunct="1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/>
            </a:pPr>
            <a:endParaRPr lang="it-IT" sz="2000" b="1" dirty="0">
              <a:latin typeface="Estrangelo Edessa" pitchFamily="66" charset="0"/>
              <a:cs typeface="Estrangelo Edessa" pitchFamily="66" charset="0"/>
            </a:endParaRPr>
          </a:p>
          <a:p>
            <a:pPr marL="358775" indent="-358775" algn="just" hangingPunct="1">
              <a:lnSpc>
                <a:spcPct val="95000"/>
              </a:lnSpc>
              <a:buFont typeface="Times New Roman" pitchFamily="18" charset="0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/>
            </a:pPr>
            <a:r>
              <a:rPr lang="it-IT" sz="1600" b="1" dirty="0">
                <a:latin typeface="Estrangelo Edessa" pitchFamily="66" charset="0"/>
                <a:cs typeface="Estrangelo Edessa" pitchFamily="66" charset="0"/>
              </a:rPr>
              <a:t>Bando competitivo</a:t>
            </a: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 su criteri predisposti dalla Presidenza del Consiglio dei Ministri, con disponibilità di 500 milioni complessivi: </a:t>
            </a:r>
          </a:p>
          <a:p>
            <a:pPr marL="1101725" lvl="1" indent="-358775" algn="just" hangingPunct="1">
              <a:lnSpc>
                <a:spcPct val="95000"/>
              </a:lnSpc>
              <a:buFont typeface="Wingdings" pitchFamily="2" charset="2"/>
              <a:buChar char="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/>
            </a:pP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fino a </a:t>
            </a:r>
            <a:r>
              <a:rPr lang="it-IT" sz="1600" b="1" dirty="0">
                <a:latin typeface="Estrangelo Edessa" pitchFamily="66" charset="0"/>
                <a:cs typeface="Estrangelo Edessa" pitchFamily="66" charset="0"/>
              </a:rPr>
              <a:t>40 milioni</a:t>
            </a:r>
            <a:r>
              <a:rPr lang="it-IT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per ognuna delle 14 città metropolitane</a:t>
            </a:r>
          </a:p>
          <a:p>
            <a:pPr marL="1101725" lvl="1" indent="-358775" algn="just" hangingPunct="1">
              <a:lnSpc>
                <a:spcPct val="95000"/>
              </a:lnSpc>
              <a:spcBef>
                <a:spcPts val="1200"/>
              </a:spcBef>
              <a:buFont typeface="Wingdings" pitchFamily="2" charset="2"/>
              <a:buChar char="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/>
            </a:pP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fino a </a:t>
            </a:r>
            <a:r>
              <a:rPr lang="it-IT" sz="1600" b="1" dirty="0">
                <a:latin typeface="Estrangelo Edessa" pitchFamily="66" charset="0"/>
                <a:cs typeface="Estrangelo Edessa" pitchFamily="66" charset="0"/>
              </a:rPr>
              <a:t>18 milioni </a:t>
            </a: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per i Comuni capoluogo</a:t>
            </a:r>
          </a:p>
          <a:p>
            <a:pPr marL="358775" indent="-358775" algn="just" hangingPunct="1">
              <a:lnSpc>
                <a:spcPct val="95000"/>
              </a:lnSpc>
              <a:spcBef>
                <a:spcPts val="1200"/>
              </a:spcBef>
              <a:buFont typeface="Times New Roman" pitchFamily="18" charset="0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/>
            </a:pPr>
            <a:r>
              <a:rPr lang="it-IT" sz="1600" b="1" dirty="0">
                <a:latin typeface="Estrangelo Edessa" pitchFamily="66" charset="0"/>
                <a:cs typeface="Estrangelo Edessa" pitchFamily="66" charset="0"/>
              </a:rPr>
              <a:t>Non ammissibilità </a:t>
            </a: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di progetti e proposte che implichino </a:t>
            </a:r>
            <a:r>
              <a:rPr lang="it-IT" sz="1600" b="1" dirty="0">
                <a:latin typeface="Estrangelo Edessa" pitchFamily="66" charset="0"/>
                <a:cs typeface="Estrangelo Edessa" pitchFamily="66" charset="0"/>
              </a:rPr>
              <a:t>nuovo</a:t>
            </a: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it-IT" sz="1600" b="1" dirty="0">
                <a:latin typeface="Estrangelo Edessa" pitchFamily="66" charset="0"/>
                <a:cs typeface="Estrangelo Edessa" pitchFamily="66" charset="0"/>
              </a:rPr>
              <a:t>consumo</a:t>
            </a: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it-IT" sz="1600" b="1" dirty="0">
                <a:latin typeface="Estrangelo Edessa" pitchFamily="66" charset="0"/>
                <a:cs typeface="Estrangelo Edessa" pitchFamily="66" charset="0"/>
              </a:rPr>
              <a:t>di</a:t>
            </a:r>
            <a:r>
              <a:rPr lang="it-IT" sz="1600" dirty="0">
                <a:latin typeface="Estrangelo Edessa" pitchFamily="66" charset="0"/>
                <a:cs typeface="Estrangelo Edessa" pitchFamily="66" charset="0"/>
              </a:rPr>
              <a:t> </a:t>
            </a:r>
            <a:r>
              <a:rPr lang="it-IT" sz="1600" b="1" dirty="0">
                <a:latin typeface="Estrangelo Edessa" pitchFamily="66" charset="0"/>
                <a:cs typeface="Estrangelo Edessa" pitchFamily="66" charset="0"/>
              </a:rPr>
              <a:t>suolo</a:t>
            </a:r>
          </a:p>
        </p:txBody>
      </p:sp>
      <p:sp>
        <p:nvSpPr>
          <p:cNvPr id="5125" name="Rettangolo 2"/>
          <p:cNvSpPr>
            <a:spLocks noChangeArrowheads="1"/>
          </p:cNvSpPr>
          <p:nvPr/>
        </p:nvSpPr>
        <p:spPr bwMode="auto">
          <a:xfrm>
            <a:off x="323528" y="4293096"/>
            <a:ext cx="3743325" cy="1498872"/>
          </a:xfrm>
          <a:prstGeom prst="rect">
            <a:avLst/>
          </a:prstGeom>
          <a:solidFill>
            <a:srgbClr val="A81E3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indent="-358775" algn="just" hangingPunct="1">
              <a:lnSpc>
                <a:spcPct val="95000"/>
              </a:lnSpc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it-IT" sz="1600" b="1" dirty="0">
                <a:solidFill>
                  <a:srgbClr val="FFFFFF"/>
                </a:solidFill>
                <a:latin typeface="Estrangelo Edessa" pitchFamily="66" charset="0"/>
                <a:cs typeface="Estrangelo Edessa" pitchFamily="66" charset="0"/>
              </a:rPr>
              <a:t>per </a:t>
            </a:r>
            <a:r>
              <a:rPr lang="it-IT" sz="16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Estrangelo Edessa" pitchFamily="66" charset="0"/>
                <a:cs typeface="Estrangelo Edessa" pitchFamily="66" charset="0"/>
              </a:rPr>
              <a:t>massimizzare</a:t>
            </a:r>
            <a:r>
              <a:rPr lang="it-IT" sz="1600" b="1" dirty="0">
                <a:solidFill>
                  <a:srgbClr val="FFFFFF"/>
                </a:solidFill>
                <a:latin typeface="Estrangelo Edessa" pitchFamily="66" charset="0"/>
                <a:cs typeface="Estrangelo Edessa" pitchFamily="66" charset="0"/>
              </a:rPr>
              <a:t> la competitività della proposta, si è data priorità a interventi co-finanziati da soggetti privati o pubblici e/o già in fase di progettazione avanzata, evitando di riproporre ambiti di intervento già oggetto di finanziamenti pregressi.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987824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5: Fossalta di Piave - riqualificazione stazione RFI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36712"/>
            <a:ext cx="8352928" cy="526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14154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9: Fossalta di Piave: 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mobilità sostenibile verso la stazione RFI</a:t>
            </a:r>
            <a:endParaRPr lang="it-IT" sz="2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836712"/>
            <a:ext cx="824088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211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6: Ceggia - riqualificazione stazione RFI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6671"/>
            <a:ext cx="8316416" cy="523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7: San Stino di Livenza - riqualificazione stazione RFI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836712"/>
            <a:ext cx="830235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8: </a:t>
            </a:r>
            <a:r>
              <a:rPr lang="it-IT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Mira-Mirano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mobilità sostenibile verso la stazione RFI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36712"/>
            <a:ext cx="8352928" cy="542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10: Spinea - riqualificazione urbana aree parchi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836712"/>
            <a:ext cx="849694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11: Spinea - riqualificazione urbana ex bocciodromo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836712"/>
            <a:ext cx="835292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14154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13: 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Dolo -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manutenzione e </a:t>
            </a:r>
            <a:r>
              <a:rPr lang="it-IT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rifunzionalizzazione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Villa Angeli</a:t>
            </a:r>
            <a:endParaRPr lang="it-IT" sz="2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36712"/>
            <a:ext cx="8496944" cy="54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15: 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Concordia Sagittaria - manutenzione e </a:t>
            </a:r>
            <a:r>
              <a:rPr lang="it-IT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rifunzionalizzazione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Palazzo del Cinema</a:t>
            </a:r>
            <a:endParaRPr lang="it-IT" sz="2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836712"/>
            <a:ext cx="87129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14: 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Venezia - manutenzione e </a:t>
            </a:r>
            <a:r>
              <a:rPr lang="it-IT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rifunzionalizzazione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Palazzo ex Casinò del Lido </a:t>
            </a:r>
            <a:endParaRPr lang="it-IT" sz="2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836712"/>
            <a:ext cx="8712968" cy="532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79512" y="692696"/>
            <a:ext cx="3959225" cy="513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marL="514350" indent="-512763" hangingPunct="1">
              <a:lnSpc>
                <a:spcPct val="100000"/>
              </a:lnSpc>
              <a:spcBef>
                <a:spcPts val="1200"/>
              </a:spcBef>
              <a:buClr>
                <a:srgbClr val="595959"/>
              </a:buClr>
              <a:buFont typeface="Times New Roman" pitchFamily="18" charset="0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mobilità sostenibile e connessione del territorio metropolitano</a:t>
            </a:r>
          </a:p>
          <a:p>
            <a:pPr marL="514350" indent="-512763" hangingPunct="1">
              <a:lnSpc>
                <a:spcPct val="100000"/>
              </a:lnSpc>
              <a:spcBef>
                <a:spcPts val="1200"/>
              </a:spcBef>
              <a:buClr>
                <a:srgbClr val="595959"/>
              </a:buClr>
              <a:buFont typeface="Times New Roman" pitchFamily="18" charset="0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Recupero, riuso  </a:t>
            </a: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e </a:t>
            </a:r>
            <a:r>
              <a:rPr lang="it-IT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rifunzionalizzazione</a:t>
            </a: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 edifici e aree degradate per sviluppo nuovi poli di aggregazione </a:t>
            </a:r>
            <a:endParaRPr lang="it-IT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Estrangelo Edessa" pitchFamily="66" charset="0"/>
              <a:cs typeface="Estrangelo Edessa" pitchFamily="66" charset="0"/>
            </a:endParaRPr>
          </a:p>
          <a:p>
            <a:pPr marL="514350" indent="-512763" hangingPunct="1">
              <a:lnSpc>
                <a:spcPct val="100000"/>
              </a:lnSpc>
              <a:spcBef>
                <a:spcPts val="1200"/>
              </a:spcBef>
              <a:buClr>
                <a:srgbClr val="595959"/>
              </a:buClr>
              <a:buFont typeface="Times New Roman" pitchFamily="18" charset="0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sicurezza territoriale</a:t>
            </a:r>
            <a:endParaRPr lang="it-IT" sz="2800" dirty="0">
              <a:solidFill>
                <a:schemeClr val="tx1">
                  <a:lumMod val="85000"/>
                  <a:lumOff val="15000"/>
                </a:schemeClr>
              </a:solidFill>
              <a:latin typeface="Estrangelo Edessa" pitchFamily="66" charset="0"/>
              <a:cs typeface="Estrangelo Edessa" pitchFamily="66" charset="0"/>
            </a:endParaRPr>
          </a:p>
        </p:txBody>
      </p:sp>
      <p:pic>
        <p:nvPicPr>
          <p:cNvPr id="7172" name="Picture 8" descr="image"/>
          <p:cNvPicPr>
            <a:picLocks noChangeAspect="1" noChangeArrowheads="1"/>
          </p:cNvPicPr>
          <p:nvPr/>
        </p:nvPicPr>
        <p:blipFill>
          <a:blip r:embed="rId3" cstate="print"/>
          <a:srcRect l="49261"/>
          <a:stretch>
            <a:fillRect/>
          </a:stretch>
        </p:blipFill>
        <p:spPr bwMode="auto">
          <a:xfrm>
            <a:off x="4356100" y="0"/>
            <a:ext cx="478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427538" y="2060575"/>
            <a:ext cx="4537075" cy="25923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342900" indent="-342900" hangingPunct="1">
              <a:lnSpc>
                <a:spcPct val="130000"/>
              </a:lnSpc>
              <a:buClrTx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/>
            </a:pPr>
            <a:r>
              <a:rPr lang="it-IT" sz="3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strangelo Edessa" pitchFamily="66" charset="0"/>
                <a:cs typeface="Estrangelo Edessa" pitchFamily="66" charset="0"/>
              </a:rPr>
              <a:t>migliore fruizione dello spazio metropolitano</a:t>
            </a:r>
          </a:p>
          <a:p>
            <a:pPr marL="342900" indent="-342900" hangingPunct="1">
              <a:lnSpc>
                <a:spcPct val="130000"/>
              </a:lnSpc>
              <a:buClrTx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/>
            </a:pPr>
            <a:r>
              <a:rPr lang="it-IT" sz="3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strangelo Edessa" pitchFamily="66" charset="0"/>
                <a:cs typeface="Estrangelo Edessa" pitchFamily="66" charset="0"/>
              </a:rPr>
              <a:t>sviluppo economico</a:t>
            </a:r>
          </a:p>
          <a:p>
            <a:pPr marL="342900" indent="-342900" hangingPunct="1">
              <a:lnSpc>
                <a:spcPct val="130000"/>
              </a:lnSpc>
              <a:buClrTx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/>
            </a:pPr>
            <a:r>
              <a:rPr lang="it-IT" sz="3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strangelo Edessa" pitchFamily="66" charset="0"/>
                <a:cs typeface="Estrangelo Edessa" pitchFamily="66" charset="0"/>
              </a:rPr>
              <a:t>innovazione sociale</a:t>
            </a:r>
          </a:p>
          <a:p>
            <a:pPr marL="342900" indent="-342900" hangingPunct="1">
              <a:lnSpc>
                <a:spcPct val="130000"/>
              </a:lnSpc>
              <a:buClrTx/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/>
            </a:pPr>
            <a:r>
              <a:rPr lang="it-IT" sz="3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strangelo Edessa" pitchFamily="66" charset="0"/>
                <a:cs typeface="Estrangelo Edessa" pitchFamily="66" charset="0"/>
              </a:rPr>
              <a:t>riqualificazione aree </a:t>
            </a:r>
          </a:p>
        </p:txBody>
      </p:sp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6309320"/>
            <a:ext cx="426439" cy="404663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460375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Obiettivi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2" t="10471" r="27" b="6178"/>
          <a:stretch>
            <a:fillRect/>
          </a:stretch>
        </p:blipFill>
        <p:spPr bwMode="auto">
          <a:xfrm>
            <a:off x="2267744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14154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16: 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Venezia - manutenzione e </a:t>
            </a:r>
            <a:r>
              <a:rPr lang="it-IT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rifunzionalizzazione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dei Forti</a:t>
            </a:r>
            <a:endParaRPr lang="it-IT" sz="2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36712"/>
            <a:ext cx="8496944" cy="5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211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18: 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Venezia - sicurezza territoriale</a:t>
            </a:r>
            <a:endParaRPr lang="it-IT" sz="2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6672"/>
            <a:ext cx="8424936" cy="569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211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17: </a:t>
            </a:r>
            <a:r>
              <a:rPr lang="it-IT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Chioggia - sicurezza territoriale</a:t>
            </a:r>
            <a:endParaRPr lang="it-IT" sz="2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555776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309320"/>
            <a:ext cx="426439" cy="404663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6672"/>
            <a:ext cx="864096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4287" y="2924944"/>
            <a:ext cx="9129713" cy="460211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Grazie per l’attenzione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1907704" y="0"/>
            <a:ext cx="5295900" cy="1944688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509120"/>
            <a:ext cx="2019981" cy="191683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 t="55026" b="6122"/>
          <a:stretch>
            <a:fillRect/>
          </a:stretch>
        </p:blipFill>
        <p:spPr bwMode="auto">
          <a:xfrm>
            <a:off x="0" y="2924944"/>
            <a:ext cx="91440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548680"/>
            <a:ext cx="9036050" cy="249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marL="514350" indent="-512763" hangingPunct="1">
              <a:lnSpc>
                <a:spcPct val="90000"/>
              </a:lnSpc>
              <a:buClr>
                <a:srgbClr val="595959"/>
              </a:buCl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it-IT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14 comuni coinvolti </a:t>
            </a: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per 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 progetti aventi un </a:t>
            </a: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costo complessivo 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pari a € </a:t>
            </a:r>
            <a:r>
              <a:rPr lang="it-IT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55.898.000,00   di euro</a:t>
            </a:r>
            <a:endParaRPr lang="it-IT" sz="2800" b="1" dirty="0">
              <a:solidFill>
                <a:schemeClr val="tx1">
                  <a:lumMod val="85000"/>
                  <a:lumOff val="15000"/>
                </a:schemeClr>
              </a:solidFill>
              <a:latin typeface="Estrangelo Edessa" pitchFamily="66" charset="0"/>
              <a:cs typeface="Estrangelo Edessa" pitchFamily="66" charset="0"/>
            </a:endParaRPr>
          </a:p>
          <a:p>
            <a:pPr marL="514350" indent="-512763" hangingPunct="1">
              <a:lnSpc>
                <a:spcPct val="90000"/>
              </a:lnSpc>
              <a:spcBef>
                <a:spcPts val="1200"/>
              </a:spcBef>
              <a:buClr>
                <a:srgbClr val="595959"/>
              </a:buCl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cofinanziamenti privati e pubblici per </a:t>
            </a:r>
            <a:r>
              <a:rPr lang="it-IT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oltre </a:t>
            </a:r>
            <a:r>
              <a:rPr lang="it-IT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 €15.000.000</a:t>
            </a:r>
            <a:endParaRPr lang="it-IT" sz="2800" b="1" dirty="0">
              <a:solidFill>
                <a:schemeClr val="tx1">
                  <a:lumMod val="85000"/>
                  <a:lumOff val="15000"/>
                </a:schemeClr>
              </a:solidFill>
              <a:latin typeface="Estrangelo Edessa" pitchFamily="66" charset="0"/>
              <a:cs typeface="Estrangelo Edessa" pitchFamily="66" charset="0"/>
            </a:endParaRPr>
          </a:p>
          <a:p>
            <a:pPr marL="514350" indent="-512763" hangingPunct="1">
              <a:lnSpc>
                <a:spcPct val="90000"/>
              </a:lnSpc>
              <a:spcBef>
                <a:spcPts val="1200"/>
              </a:spcBef>
              <a:buClr>
                <a:srgbClr val="595959"/>
              </a:buClr>
              <a:buFont typeface="Arial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richiesta 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di finanziamento attraverso il </a:t>
            </a:r>
            <a:r>
              <a:rPr lang="it-IT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bando 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pari a </a:t>
            </a:r>
          </a:p>
          <a:p>
            <a:pPr marL="514350" indent="-512763" hangingPunct="1">
              <a:lnSpc>
                <a:spcPct val="90000"/>
              </a:lnSpc>
              <a:spcBef>
                <a:spcPts val="1200"/>
              </a:spcBef>
              <a:buClr>
                <a:srgbClr val="595959"/>
              </a:buCl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	</a:t>
            </a:r>
            <a:r>
              <a:rPr lang="it-IT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 € </a:t>
            </a:r>
            <a:r>
              <a:rPr lang="it-IT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strangelo Edessa" pitchFamily="66" charset="0"/>
                <a:cs typeface="Estrangelo Edessa" pitchFamily="66" charset="0"/>
              </a:rPr>
              <a:t>38,727,000.00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460375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Costi e finanziamenti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" t="10471" r="27" b="6178"/>
          <a:stretch>
            <a:fillRect/>
          </a:stretch>
        </p:blipFill>
        <p:spPr bwMode="auto">
          <a:xfrm>
            <a:off x="2987824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Proposta </a:t>
            </a: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progettuale 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metropolitana: </a:t>
            </a:r>
          </a:p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ubicazione degli interventi 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" t="10471" r="27" b="6178"/>
          <a:stretch>
            <a:fillRect/>
          </a:stretch>
        </p:blipFill>
        <p:spPr bwMode="auto">
          <a:xfrm>
            <a:off x="2699792" y="6021288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093296"/>
            <a:ext cx="426439" cy="40466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36712"/>
            <a:ext cx="9144000" cy="509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8" y="-26988"/>
            <a:ext cx="9178925" cy="460376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 20 interventi della proposta </a:t>
            </a: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progettuale metropolitana </a:t>
            </a:r>
          </a:p>
        </p:txBody>
      </p:sp>
      <p:pic>
        <p:nvPicPr>
          <p:cNvPr id="4" name="Immagine 3" descr="Tavola per sl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" t="10471" r="27" b="6178"/>
          <a:stretch>
            <a:fillRect/>
          </a:stretch>
        </p:blipFill>
        <p:spPr bwMode="auto">
          <a:xfrm>
            <a:off x="3635896" y="6237312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237312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r="19663" b="6794"/>
          <a:stretch>
            <a:fillRect/>
          </a:stretch>
        </p:blipFill>
        <p:spPr bwMode="auto">
          <a:xfrm>
            <a:off x="0" y="2924944"/>
            <a:ext cx="471601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10800000">
            <a:off x="4716016" y="1412776"/>
            <a:ext cx="4248472" cy="3229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/>
          <p:cNvSpPr txBox="1"/>
          <p:nvPr/>
        </p:nvSpPr>
        <p:spPr>
          <a:xfrm>
            <a:off x="6372200" y="908720"/>
            <a:ext cx="122413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FF00"/>
                </a:solidFill>
                <a:latin typeface="Georgia" pitchFamily="18" charset="0"/>
              </a:rPr>
              <a:t>Attuale</a:t>
            </a:r>
            <a:endParaRPr lang="it-IT" sz="24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19672" y="2417111"/>
            <a:ext cx="122413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FF00"/>
                </a:solidFill>
                <a:latin typeface="Georgia" pitchFamily="18" charset="0"/>
              </a:rPr>
              <a:t>Futuro</a:t>
            </a:r>
            <a:endParaRPr lang="it-IT" sz="2400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80728"/>
            <a:ext cx="111635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6309320"/>
            <a:ext cx="426439" cy="404663"/>
          </a:xfrm>
          <a:prstGeom prst="rect">
            <a:avLst/>
          </a:prstGeom>
          <a:noFill/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1: riqualificazione della  stazione ferroviaria di Porto Marghera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 l="2" t="10471" r="27" b="6178"/>
          <a:stretch>
            <a:fillRect/>
          </a:stretch>
        </p:blipFill>
        <p:spPr bwMode="auto">
          <a:xfrm>
            <a:off x="2987824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0"/>
            <a:ext cx="2486943" cy="175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403648" y="332656"/>
            <a:ext cx="752432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dirty="0">
              <a:latin typeface="Georgia" pitchFamily="18" charset="0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836712"/>
            <a:ext cx="7092280" cy="489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0" y="1052736"/>
            <a:ext cx="1907704" cy="421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Estrangelo Edessa" pitchFamily="66" charset="0"/>
                <a:cs typeface="Estrangelo Edessa" pitchFamily="66" charset="0"/>
              </a:rPr>
              <a:t>1 – Riqualificazione Stazione, </a:t>
            </a:r>
          </a:p>
          <a:p>
            <a:r>
              <a:rPr lang="it-IT" dirty="0" smtClean="0">
                <a:latin typeface="Estrangelo Edessa" pitchFamily="66" charset="0"/>
                <a:cs typeface="Estrangelo Edessa" pitchFamily="66" charset="0"/>
              </a:rPr>
              <a:t>via </a:t>
            </a:r>
            <a:r>
              <a:rPr lang="it-IT" dirty="0" err="1" smtClean="0">
                <a:latin typeface="Estrangelo Edessa" pitchFamily="66" charset="0"/>
                <a:cs typeface="Estrangelo Edessa" pitchFamily="66" charset="0"/>
              </a:rPr>
              <a:t>Paganello</a:t>
            </a:r>
            <a:endParaRPr lang="it-IT" dirty="0" smtClean="0">
              <a:latin typeface="Estrangelo Edessa" pitchFamily="66" charset="0"/>
              <a:cs typeface="Estrangelo Edessa" pitchFamily="66" charset="0"/>
            </a:endParaRPr>
          </a:p>
          <a:p>
            <a:endParaRPr lang="it-IT" dirty="0" smtClean="0">
              <a:latin typeface="Estrangelo Edessa" pitchFamily="66" charset="0"/>
              <a:cs typeface="Estrangelo Edessa" pitchFamily="66" charset="0"/>
            </a:endParaRPr>
          </a:p>
          <a:p>
            <a:r>
              <a:rPr lang="it-IT" dirty="0" smtClean="0">
                <a:latin typeface="Estrangelo Edessa" pitchFamily="66" charset="0"/>
                <a:cs typeface="Estrangelo Edessa" pitchFamily="66" charset="0"/>
              </a:rPr>
              <a:t>2 – </a:t>
            </a:r>
          </a:p>
          <a:p>
            <a:r>
              <a:rPr lang="it-IT" dirty="0" smtClean="0">
                <a:latin typeface="Estrangelo Edessa" pitchFamily="66" charset="0"/>
                <a:cs typeface="Estrangelo Edessa" pitchFamily="66" charset="0"/>
              </a:rPr>
              <a:t>Collegamento pedonale ciclabile Mestre – VEGA – Venezia</a:t>
            </a:r>
          </a:p>
          <a:p>
            <a:endParaRPr lang="it-IT" dirty="0" smtClean="0">
              <a:latin typeface="Estrangelo Edessa" pitchFamily="66" charset="0"/>
              <a:cs typeface="Estrangelo Edessa" pitchFamily="66" charset="0"/>
            </a:endParaRPr>
          </a:p>
          <a:p>
            <a:r>
              <a:rPr lang="it-IT" dirty="0" smtClean="0">
                <a:latin typeface="Estrangelo Edessa" pitchFamily="66" charset="0"/>
                <a:cs typeface="Estrangelo Edessa" pitchFamily="66" charset="0"/>
              </a:rPr>
              <a:t>3 –  </a:t>
            </a:r>
          </a:p>
          <a:p>
            <a:r>
              <a:rPr lang="it-IT" dirty="0" smtClean="0">
                <a:latin typeface="Estrangelo Edessa" pitchFamily="66" charset="0"/>
                <a:cs typeface="Estrangelo Edessa" pitchFamily="66" charset="0"/>
              </a:rPr>
              <a:t>Sviluppo  </a:t>
            </a:r>
          </a:p>
          <a:p>
            <a:r>
              <a:rPr lang="it-IT" dirty="0" smtClean="0">
                <a:latin typeface="Estrangelo Edessa" pitchFamily="66" charset="0"/>
                <a:cs typeface="Estrangelo Edessa" pitchFamily="66" charset="0"/>
              </a:rPr>
              <a:t>Area VEGA – </a:t>
            </a:r>
          </a:p>
          <a:p>
            <a:r>
              <a:rPr lang="it-IT" dirty="0" smtClean="0">
                <a:latin typeface="Estrangelo Edessa" pitchFamily="66" charset="0"/>
                <a:cs typeface="Estrangelo Edessa" pitchFamily="66" charset="0"/>
              </a:rPr>
              <a:t>Porto Marghera - Università</a:t>
            </a:r>
            <a:endParaRPr lang="it-IT" dirty="0">
              <a:latin typeface="Estrangelo Edessa" pitchFamily="66" charset="0"/>
              <a:cs typeface="Estrangelo Edessa" pitchFamily="66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1: riqualificazione della  stazione ferroviaria di Porto Marghera - obiettivi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" t="10471" r="27" b="6178"/>
          <a:stretch>
            <a:fillRect/>
          </a:stretch>
        </p:blipFill>
        <p:spPr bwMode="auto">
          <a:xfrm>
            <a:off x="2771800" y="6309320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6309320"/>
            <a:ext cx="426439" cy="40466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 l="2000" r="4000" b="5548"/>
          <a:stretch>
            <a:fillRect/>
          </a:stretch>
        </p:blipFill>
        <p:spPr bwMode="auto">
          <a:xfrm>
            <a:off x="467544" y="4149080"/>
            <a:ext cx="338437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34925" y="0"/>
            <a:ext cx="9178925" cy="829543"/>
          </a:xfrm>
          <a:prstGeom prst="rect">
            <a:avLst/>
          </a:prstGeom>
          <a:solidFill>
            <a:srgbClr val="A81E32"/>
          </a:solidFill>
          <a:ln>
            <a:noFill/>
          </a:ln>
          <a:effectLst/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/>
            </a:pP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Intervento 1: riqualificazione della  stazione ferroviaria di Porto Marghera - </a:t>
            </a:r>
            <a:r>
              <a:rPr lang="it-IT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rendering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2" t="10471" r="27" b="6178"/>
          <a:stretch>
            <a:fillRect/>
          </a:stretch>
        </p:blipFill>
        <p:spPr bwMode="auto">
          <a:xfrm>
            <a:off x="2771800" y="6434931"/>
            <a:ext cx="1152128" cy="42306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20044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" name="Picture 2" descr="Y:\Centro Servizi\Applicazioni\Bando Periferie\bando periferie\quadro_interventi\2)A3\per ppt\europa senza timbro\RE.MO.VE a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6453337"/>
            <a:ext cx="426439" cy="40466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149080"/>
            <a:ext cx="2880320" cy="207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36711"/>
            <a:ext cx="9144000" cy="317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2910</TotalTime>
  <Words>553</Words>
  <Application>Microsoft Office PowerPoint</Application>
  <PresentationFormat>Presentazione su schermo (4:3)</PresentationFormat>
  <Paragraphs>93</Paragraphs>
  <Slides>33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</dc:creator>
  <cp:lastModifiedBy>luisa.girotto</cp:lastModifiedBy>
  <cp:revision>161</cp:revision>
  <cp:lastPrinted>1601-01-01T00:00:00Z</cp:lastPrinted>
  <dcterms:created xsi:type="dcterms:W3CDTF">2015-10-06T10:46:35Z</dcterms:created>
  <dcterms:modified xsi:type="dcterms:W3CDTF">2018-01-26T12:02:36Z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18</vt:i4>
  </property>
</Properties>
</file>